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6" r:id="rId3"/>
    <p:sldId id="267" r:id="rId4"/>
    <p:sldId id="271" r:id="rId5"/>
    <p:sldId id="274" r:id="rId6"/>
    <p:sldId id="257" r:id="rId7"/>
    <p:sldId id="259" r:id="rId8"/>
    <p:sldId id="258" r:id="rId9"/>
    <p:sldId id="260" r:id="rId10"/>
    <p:sldId id="273" r:id="rId11"/>
    <p:sldId id="262" r:id="rId12"/>
    <p:sldId id="272" r:id="rId13"/>
    <p:sldId id="275" r:id="rId14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50B"/>
    <a:srgbClr val="F6862A"/>
    <a:srgbClr val="F0720A"/>
    <a:srgbClr val="AC8300"/>
    <a:srgbClr val="096404"/>
    <a:srgbClr val="5C5C5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3" autoAdjust="0"/>
    <p:restoredTop sz="94624" autoAdjust="0"/>
  </p:normalViewPr>
  <p:slideViewPr>
    <p:cSldViewPr>
      <p:cViewPr varScale="1">
        <p:scale>
          <a:sx n="84" d="100"/>
          <a:sy n="84" d="100"/>
        </p:scale>
        <p:origin x="-90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5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73BFA-8774-41A1-84AA-AF628C9E2B97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43AB2-27ED-4877-A637-88436BC066F7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73024-CF4D-45D2-8A41-BEAF3EC492A7}" type="slidenum">
              <a:rPr lang="el-GR" smtClean="0"/>
              <a:pPr/>
              <a:t>11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2CEA3-3058-4D43-AE35-B3DA76CB4003}" type="datetimeFigureOut">
              <a:rPr lang="el-GR" smtClean="0"/>
              <a:pPr/>
              <a:t>16/12/2015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1043608" y="332656"/>
            <a:ext cx="6840760" cy="288032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“</a:t>
            </a:r>
            <a:r>
              <a:rPr lang="el-GR" sz="4000" b="1" dirty="0" smtClean="0"/>
              <a:t>Προσεγγίζοντας</a:t>
            </a:r>
            <a:r>
              <a:rPr lang="en-US" sz="4000" b="1" dirty="0" smtClean="0"/>
              <a:t>”</a:t>
            </a:r>
            <a:r>
              <a:rPr lang="el-GR" sz="4000" b="1" dirty="0" smtClean="0"/>
              <a:t>…μαθητές </a:t>
            </a:r>
            <a:br>
              <a:rPr lang="el-GR" sz="4000" b="1" dirty="0" smtClean="0"/>
            </a:br>
            <a:r>
              <a:rPr lang="el-GR" sz="4000" b="1" dirty="0" smtClean="0"/>
              <a:t>με μαθησιακές δυσκολίες</a:t>
            </a:r>
            <a:br>
              <a:rPr lang="el-GR" sz="4000" b="1" dirty="0" smtClean="0"/>
            </a:br>
            <a:r>
              <a:rPr lang="el-GR" sz="4000" b="1" dirty="0" smtClean="0"/>
              <a:t>στα  </a:t>
            </a:r>
            <a:r>
              <a:rPr lang="el-GR" sz="4000" b="1" dirty="0" smtClean="0">
                <a:solidFill>
                  <a:srgbClr val="00B0F0"/>
                </a:solidFill>
              </a:rPr>
              <a:t>Μαθηματικά</a:t>
            </a:r>
            <a:endParaRPr lang="el-GR" sz="4000" b="1" dirty="0">
              <a:solidFill>
                <a:srgbClr val="00B0F0"/>
              </a:solidFill>
            </a:endParaRP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5796136" y="5661248"/>
            <a:ext cx="3168352" cy="7920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l-GR" sz="2200" dirty="0" smtClean="0"/>
              <a:t>Στέλλα Γκύζη</a:t>
            </a:r>
          </a:p>
          <a:p>
            <a:pPr>
              <a:spcBef>
                <a:spcPts val="0"/>
              </a:spcBef>
            </a:pPr>
            <a:r>
              <a:rPr lang="el-GR" sz="2200" dirty="0" smtClean="0"/>
              <a:t>Μαθηματικός</a:t>
            </a:r>
            <a:endParaRPr lang="el-GR" sz="2200" dirty="0"/>
          </a:p>
        </p:txBody>
      </p:sp>
      <p:pic>
        <p:nvPicPr>
          <p:cNvPr id="13314" name="Picture 2" descr="http://images.clipartpanda.com/teacher-clip-art-black_and_white_man_in_a_suit_with_a_pointer_0521-1005-1219-0202_SM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140968"/>
            <a:ext cx="2293178" cy="19874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Επεξήγηση με σύννεφο"/>
          <p:cNvSpPr/>
          <p:nvPr/>
        </p:nvSpPr>
        <p:spPr>
          <a:xfrm>
            <a:off x="3059832" y="188640"/>
            <a:ext cx="5328592" cy="2880320"/>
          </a:xfrm>
          <a:prstGeom prst="cloudCallout">
            <a:avLst>
              <a:gd name="adj1" fmla="val -70450"/>
              <a:gd name="adj2" fmla="val -1868"/>
            </a:avLst>
          </a:prstGeom>
          <a:solidFill>
            <a:schemeClr val="tx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tx1"/>
              </a:solidFill>
            </a:endParaRPr>
          </a:p>
        </p:txBody>
      </p:sp>
      <p:grpSp>
        <p:nvGrpSpPr>
          <p:cNvPr id="36" name="35 - Ομάδα"/>
          <p:cNvGrpSpPr/>
          <p:nvPr/>
        </p:nvGrpSpPr>
        <p:grpSpPr>
          <a:xfrm>
            <a:off x="3563888" y="332656"/>
            <a:ext cx="4464496" cy="2724691"/>
            <a:chOff x="3563888" y="332656"/>
            <a:chExt cx="4464496" cy="2724691"/>
          </a:xfrm>
        </p:grpSpPr>
        <p:cxnSp>
          <p:nvCxnSpPr>
            <p:cNvPr id="6" name="5 - Ευθεία γραμμή σύνδεσης"/>
            <p:cNvCxnSpPr/>
            <p:nvPr/>
          </p:nvCxnSpPr>
          <p:spPr>
            <a:xfrm>
              <a:off x="4211960" y="836712"/>
              <a:ext cx="3816424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8 - Ευθεία γραμμή σύνδεσης"/>
            <p:cNvCxnSpPr/>
            <p:nvPr/>
          </p:nvCxnSpPr>
          <p:spPr>
            <a:xfrm flipV="1">
              <a:off x="4860032" y="476672"/>
              <a:ext cx="1512168" cy="230425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- Ευθεία γραμμή σύνδεσης"/>
            <p:cNvCxnSpPr/>
            <p:nvPr/>
          </p:nvCxnSpPr>
          <p:spPr>
            <a:xfrm>
              <a:off x="3563888" y="2132856"/>
              <a:ext cx="3816424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17 - TextBox"/>
            <p:cNvSpPr txBox="1"/>
            <p:nvPr/>
          </p:nvSpPr>
          <p:spPr>
            <a:xfrm>
              <a:off x="5508104" y="2564904"/>
              <a:ext cx="36004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600" b="1" dirty="0" smtClean="0">
                  <a:solidFill>
                    <a:srgbClr val="FF0000"/>
                  </a:solidFill>
                </a:rPr>
                <a:t>Β</a:t>
              </a:r>
              <a:endParaRPr lang="el-GR" sz="26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18 - TextBox"/>
            <p:cNvSpPr txBox="1"/>
            <p:nvPr/>
          </p:nvSpPr>
          <p:spPr>
            <a:xfrm>
              <a:off x="5220072" y="332656"/>
              <a:ext cx="36004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600" b="1" dirty="0" smtClean="0">
                  <a:solidFill>
                    <a:srgbClr val="FF0000"/>
                  </a:solidFill>
                </a:rPr>
                <a:t>Α</a:t>
              </a:r>
              <a:endParaRPr lang="el-GR" sz="26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19 - TextBox"/>
            <p:cNvSpPr txBox="1"/>
            <p:nvPr/>
          </p:nvSpPr>
          <p:spPr>
            <a:xfrm>
              <a:off x="5292080" y="2204864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 smtClean="0">
                  <a:solidFill>
                    <a:schemeClr val="bg1"/>
                  </a:solidFill>
                </a:rPr>
                <a:t>3</a:t>
              </a:r>
              <a:endParaRPr lang="el-GR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20 - TextBox"/>
            <p:cNvSpPr txBox="1"/>
            <p:nvPr/>
          </p:nvSpPr>
          <p:spPr>
            <a:xfrm>
              <a:off x="4932040" y="1772816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 smtClean="0">
                  <a:solidFill>
                    <a:schemeClr val="bg1"/>
                  </a:solidFill>
                </a:rPr>
                <a:t>1</a:t>
              </a:r>
              <a:endParaRPr lang="el-GR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21 - TextBox"/>
            <p:cNvSpPr txBox="1"/>
            <p:nvPr/>
          </p:nvSpPr>
          <p:spPr>
            <a:xfrm>
              <a:off x="5508104" y="177281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 smtClean="0">
                  <a:solidFill>
                    <a:schemeClr val="bg1"/>
                  </a:solidFill>
                </a:rPr>
                <a:t>2</a:t>
              </a:r>
              <a:endParaRPr lang="el-GR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22 - TextBox"/>
            <p:cNvSpPr txBox="1"/>
            <p:nvPr/>
          </p:nvSpPr>
          <p:spPr>
            <a:xfrm>
              <a:off x="4716016" y="2132856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 smtClean="0">
                  <a:solidFill>
                    <a:schemeClr val="bg1"/>
                  </a:solidFill>
                </a:rPr>
                <a:t>4</a:t>
              </a:r>
              <a:endParaRPr lang="el-GR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23 - TextBox"/>
            <p:cNvSpPr txBox="1"/>
            <p:nvPr/>
          </p:nvSpPr>
          <p:spPr>
            <a:xfrm>
              <a:off x="5580112" y="83671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 smtClean="0">
                  <a:solidFill>
                    <a:schemeClr val="bg1"/>
                  </a:solidFill>
                </a:rPr>
                <a:t>4</a:t>
              </a:r>
              <a:endParaRPr lang="el-GR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24 - TextBox"/>
            <p:cNvSpPr txBox="1"/>
            <p:nvPr/>
          </p:nvSpPr>
          <p:spPr>
            <a:xfrm>
              <a:off x="5868144" y="404664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 smtClean="0">
                  <a:solidFill>
                    <a:schemeClr val="bg1"/>
                  </a:solidFill>
                </a:rPr>
                <a:t>1</a:t>
              </a:r>
              <a:endParaRPr lang="el-GR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25 - TextBox"/>
            <p:cNvSpPr txBox="1"/>
            <p:nvPr/>
          </p:nvSpPr>
          <p:spPr>
            <a:xfrm>
              <a:off x="6372200" y="404664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 smtClean="0">
                  <a:solidFill>
                    <a:schemeClr val="bg1"/>
                  </a:solidFill>
                </a:rPr>
                <a:t>2</a:t>
              </a:r>
              <a:endParaRPr lang="el-GR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26 - TextBox"/>
            <p:cNvSpPr txBox="1"/>
            <p:nvPr/>
          </p:nvSpPr>
          <p:spPr>
            <a:xfrm>
              <a:off x="6156176" y="83671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 smtClean="0">
                  <a:solidFill>
                    <a:schemeClr val="bg1"/>
                  </a:solidFill>
                </a:rPr>
                <a:t>3</a:t>
              </a:r>
              <a:endParaRPr lang="el-GR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27 - TextBox"/>
            <p:cNvSpPr txBox="1"/>
            <p:nvPr/>
          </p:nvSpPr>
          <p:spPr>
            <a:xfrm>
              <a:off x="3563888" y="177281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 smtClean="0">
                  <a:solidFill>
                    <a:schemeClr val="bg1"/>
                  </a:solidFill>
                </a:rPr>
                <a:t>ε2</a:t>
              </a:r>
              <a:endParaRPr lang="el-GR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28 - TextBox"/>
            <p:cNvSpPr txBox="1"/>
            <p:nvPr/>
          </p:nvSpPr>
          <p:spPr>
            <a:xfrm>
              <a:off x="4067944" y="47667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 smtClean="0">
                  <a:solidFill>
                    <a:schemeClr val="bg1"/>
                  </a:solidFill>
                </a:rPr>
                <a:t>ε1</a:t>
              </a:r>
              <a:endParaRPr lang="el-GR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29 - Ορθογώνιο"/>
          <p:cNvSpPr/>
          <p:nvPr/>
        </p:nvSpPr>
        <p:spPr>
          <a:xfrm>
            <a:off x="323528" y="404664"/>
            <a:ext cx="18722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200" b="1" dirty="0" smtClean="0"/>
              <a:t>Παράδειγμα:</a:t>
            </a:r>
            <a:endParaRPr lang="el-GR" sz="2200" b="1" dirty="0"/>
          </a:p>
        </p:txBody>
      </p:sp>
      <p:sp>
        <p:nvSpPr>
          <p:cNvPr id="31" name="30 - Ορθογώνιο"/>
          <p:cNvSpPr/>
          <p:nvPr/>
        </p:nvSpPr>
        <p:spPr>
          <a:xfrm>
            <a:off x="755576" y="3140968"/>
            <a:ext cx="799288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200" b="1" dirty="0" smtClean="0"/>
              <a:t>Από τον συνδυασμό των παραπάνω έχουμε τις παρακάτω έξι ονομασίες για διαφορετικά ζευγάρια γωνιών:</a:t>
            </a:r>
          </a:p>
          <a:p>
            <a:r>
              <a:rPr lang="el-GR" sz="2200" dirty="0" smtClean="0"/>
              <a:t>(α) εντός εναλλάξ                       (β) εκτός εναλλάξ</a:t>
            </a:r>
            <a:br>
              <a:rPr lang="el-GR" sz="2200" dirty="0" smtClean="0"/>
            </a:br>
            <a:r>
              <a:rPr lang="el-GR" sz="2200" dirty="0" smtClean="0"/>
              <a:t>(γ) εντός και επί τα αυτά           (δ) εκτός και επί τα αυτά</a:t>
            </a:r>
            <a:br>
              <a:rPr lang="el-GR" sz="2200" dirty="0" smtClean="0"/>
            </a:br>
            <a:r>
              <a:rPr lang="el-GR" sz="2200" dirty="0" smtClean="0"/>
              <a:t>(ε) εντός - εκτός εναλλάξ          (στ) εντός - εκτός επί τα αυτά</a:t>
            </a:r>
          </a:p>
        </p:txBody>
      </p:sp>
      <p:sp>
        <p:nvSpPr>
          <p:cNvPr id="34" name="33 - Ορθογώνιο"/>
          <p:cNvSpPr/>
          <p:nvPr/>
        </p:nvSpPr>
        <p:spPr>
          <a:xfrm>
            <a:off x="827584" y="5229200"/>
            <a:ext cx="46085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100" b="1" dirty="0" smtClean="0">
                <a:solidFill>
                  <a:srgbClr val="92D050"/>
                </a:solidFill>
              </a:rPr>
              <a:t>Από τις  εντός - εκτός εναλλάξ γωνίες</a:t>
            </a:r>
          </a:p>
        </p:txBody>
      </p:sp>
      <p:sp>
        <p:nvSpPr>
          <p:cNvPr id="35" name="34 - Ορθογώνιο"/>
          <p:cNvSpPr/>
          <p:nvPr/>
        </p:nvSpPr>
        <p:spPr>
          <a:xfrm>
            <a:off x="827584" y="5805264"/>
            <a:ext cx="54006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100" b="1" dirty="0" smtClean="0">
                <a:solidFill>
                  <a:srgbClr val="92D050"/>
                </a:solidFill>
              </a:rPr>
              <a:t>Από τις εντός - εκτός και επί τα αυτά  γωνίες</a:t>
            </a:r>
            <a:endParaRPr lang="el-GR" sz="2100" dirty="0" smtClean="0">
              <a:solidFill>
                <a:srgbClr val="92D050"/>
              </a:solidFill>
            </a:endParaRPr>
          </a:p>
        </p:txBody>
      </p:sp>
      <p:pic>
        <p:nvPicPr>
          <p:cNvPr id="4098" name="Picture 2" descr="http://png.clipart.me/graphics/thumbs/800/boy-with-a-question-mark_800101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365" y="908720"/>
            <a:ext cx="1532331" cy="1728192"/>
          </a:xfrm>
          <a:prstGeom prst="rect">
            <a:avLst/>
          </a:prstGeom>
          <a:noFill/>
        </p:spPr>
      </p:pic>
      <p:sp>
        <p:nvSpPr>
          <p:cNvPr id="38" name="37 - TextBox"/>
          <p:cNvSpPr txBox="1"/>
          <p:nvPr/>
        </p:nvSpPr>
        <p:spPr>
          <a:xfrm>
            <a:off x="5436096" y="5229200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92D050"/>
                </a:solidFill>
              </a:rPr>
              <a:t>Â1 + B̂2 = 180˚ </a:t>
            </a:r>
            <a:endParaRPr lang="el-GR" sz="2000" b="1" dirty="0">
              <a:solidFill>
                <a:srgbClr val="92D050"/>
              </a:solidFill>
            </a:endParaRPr>
          </a:p>
        </p:txBody>
      </p:sp>
      <p:sp>
        <p:nvSpPr>
          <p:cNvPr id="40" name="39 - TextBox"/>
          <p:cNvSpPr txBox="1"/>
          <p:nvPr/>
        </p:nvSpPr>
        <p:spPr>
          <a:xfrm>
            <a:off x="6084168" y="5805264"/>
            <a:ext cx="2448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smtClean="0">
                <a:solidFill>
                  <a:srgbClr val="92D050"/>
                </a:solidFill>
              </a:rPr>
              <a:t>Â1 = B̂1  </a:t>
            </a:r>
            <a:r>
              <a:rPr lang="el-GR" sz="2100" b="1" dirty="0" smtClean="0">
                <a:solidFill>
                  <a:srgbClr val="92D050"/>
                </a:solidFill>
              </a:rPr>
              <a:t>&amp;  Α̂3 = Β̂3 </a:t>
            </a:r>
            <a:r>
              <a:rPr lang="en-US" sz="2100" b="1" dirty="0" smtClean="0">
                <a:solidFill>
                  <a:srgbClr val="92D050"/>
                </a:solidFill>
              </a:rPr>
              <a:t> </a:t>
            </a:r>
            <a:endParaRPr lang="el-GR" sz="2100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8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TextBox"/>
          <p:cNvSpPr txBox="1"/>
          <p:nvPr/>
        </p:nvSpPr>
        <p:spPr>
          <a:xfrm>
            <a:off x="1835696" y="332656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b="1" dirty="0" smtClean="0"/>
              <a:t>Αντιμετώπιση</a:t>
            </a:r>
            <a:endParaRPr lang="el-GR" sz="3600" b="1" dirty="0"/>
          </a:p>
        </p:txBody>
      </p:sp>
      <p:sp>
        <p:nvSpPr>
          <p:cNvPr id="5" name="4 - Στρογγυλεμένο ορθογώνιο"/>
          <p:cNvSpPr/>
          <p:nvPr/>
        </p:nvSpPr>
        <p:spPr>
          <a:xfrm>
            <a:off x="3347864" y="1196752"/>
            <a:ext cx="237626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100" b="1" dirty="0" smtClean="0"/>
              <a:t>Απαιτήσεις Μαθηματικών</a:t>
            </a:r>
          </a:p>
          <a:p>
            <a:pPr algn="ctr"/>
            <a:r>
              <a:rPr lang="el-GR" sz="2100" b="1" dirty="0" smtClean="0"/>
              <a:t> ως  γνωστικού αντικειμένου</a:t>
            </a:r>
            <a:endParaRPr lang="el-GR" sz="2100" b="1" dirty="0"/>
          </a:p>
        </p:txBody>
      </p:sp>
      <p:sp>
        <p:nvSpPr>
          <p:cNvPr id="16" name="15 - TextBox"/>
          <p:cNvSpPr txBox="1"/>
          <p:nvPr/>
        </p:nvSpPr>
        <p:spPr>
          <a:xfrm>
            <a:off x="611560" y="3501008"/>
            <a:ext cx="3816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l-GR" sz="2200" dirty="0" smtClean="0">
                <a:solidFill>
                  <a:srgbClr val="92D050"/>
                </a:solidFill>
              </a:rPr>
              <a:t>Σαφήνεια στόχων</a:t>
            </a:r>
          </a:p>
          <a:p>
            <a:pPr marL="342900" indent="-342900">
              <a:buAutoNum type="arabicPeriod"/>
            </a:pPr>
            <a:endParaRPr lang="el-GR" sz="1600" dirty="0" smtClean="0">
              <a:solidFill>
                <a:srgbClr val="92D05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l-GR" sz="2200" dirty="0" smtClean="0">
                <a:solidFill>
                  <a:srgbClr val="92D050"/>
                </a:solidFill>
              </a:rPr>
              <a:t>Εξασφάλιση προηγούμενων γνώσεων</a:t>
            </a:r>
          </a:p>
          <a:p>
            <a:pPr marL="342900" indent="-342900">
              <a:buFontTx/>
              <a:buAutoNum type="arabicPeriod"/>
            </a:pPr>
            <a:endParaRPr lang="el-GR" sz="1500" dirty="0" smtClean="0">
              <a:solidFill>
                <a:srgbClr val="92D05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l-GR" sz="2200" dirty="0" smtClean="0">
                <a:solidFill>
                  <a:srgbClr val="92D050"/>
                </a:solidFill>
              </a:rPr>
              <a:t>Εννοιολογική κατανόηση</a:t>
            </a:r>
          </a:p>
          <a:p>
            <a:pPr marL="342900" indent="-342900">
              <a:buFontTx/>
              <a:buAutoNum type="arabicPeriod"/>
            </a:pPr>
            <a:endParaRPr lang="el-GR" sz="1600" dirty="0" smtClean="0">
              <a:solidFill>
                <a:srgbClr val="92D05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l-GR" sz="2200" dirty="0" smtClean="0">
                <a:solidFill>
                  <a:srgbClr val="92D050"/>
                </a:solidFill>
              </a:rPr>
              <a:t>Επαρκής χρόνος συστηματικής εξάσκησης</a:t>
            </a:r>
          </a:p>
          <a:p>
            <a:pPr marL="342900" indent="-342900">
              <a:buFontTx/>
              <a:buAutoNum type="arabicPeriod"/>
            </a:pPr>
            <a:endParaRPr lang="el-GR" dirty="0" smtClean="0"/>
          </a:p>
        </p:txBody>
      </p:sp>
      <p:sp>
        <p:nvSpPr>
          <p:cNvPr id="17" name="16 - TextBox"/>
          <p:cNvSpPr txBox="1"/>
          <p:nvPr/>
        </p:nvSpPr>
        <p:spPr>
          <a:xfrm>
            <a:off x="1331640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l-GR" dirty="0"/>
          </a:p>
        </p:txBody>
      </p:sp>
      <p:sp>
        <p:nvSpPr>
          <p:cNvPr id="30" name="29 - TextBox"/>
          <p:cNvSpPr txBox="1"/>
          <p:nvPr/>
        </p:nvSpPr>
        <p:spPr>
          <a:xfrm>
            <a:off x="4716016" y="3645024"/>
            <a:ext cx="4032448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 startAt="5"/>
            </a:pPr>
            <a:r>
              <a:rPr lang="el-GR" sz="2200" dirty="0" smtClean="0">
                <a:solidFill>
                  <a:srgbClr val="92D050"/>
                </a:solidFill>
              </a:rPr>
              <a:t>Συνδυαστική ανασκόπηση  (Χρήση μαθηματικών στην καθημερινότητα)</a:t>
            </a:r>
          </a:p>
          <a:p>
            <a:pPr marL="342900" indent="-342900">
              <a:buAutoNum type="arabicPeriod" startAt="5"/>
            </a:pPr>
            <a:endParaRPr lang="el-GR" sz="2000" dirty="0" smtClean="0">
              <a:solidFill>
                <a:srgbClr val="92D050"/>
              </a:solidFill>
            </a:endParaRPr>
          </a:p>
          <a:p>
            <a:pPr marL="342900" indent="-342900">
              <a:buFontTx/>
              <a:buAutoNum type="arabicPeriod" startAt="5"/>
            </a:pPr>
            <a:r>
              <a:rPr lang="el-GR" sz="2200" dirty="0" smtClean="0">
                <a:solidFill>
                  <a:srgbClr val="92D050"/>
                </a:solidFill>
              </a:rPr>
              <a:t>Παροχή κινήτρων </a:t>
            </a:r>
          </a:p>
          <a:p>
            <a:pPr marL="342900" indent="-342900">
              <a:buFontTx/>
              <a:buAutoNum type="arabicPeriod" startAt="5"/>
            </a:pPr>
            <a:endParaRPr lang="el-GR" sz="2000" dirty="0" smtClean="0">
              <a:solidFill>
                <a:srgbClr val="92D050"/>
              </a:solidFill>
            </a:endParaRPr>
          </a:p>
          <a:p>
            <a:pPr marL="342900" indent="-342900">
              <a:buFontTx/>
              <a:buAutoNum type="arabicPeriod" startAt="5"/>
            </a:pPr>
            <a:r>
              <a:rPr lang="el-GR" sz="2200" dirty="0" smtClean="0">
                <a:solidFill>
                  <a:srgbClr val="92D050"/>
                </a:solidFill>
              </a:rPr>
              <a:t>Συνεχής &amp; ενδελεχής έλεγχος προόδου – ανατροφοδότηση</a:t>
            </a:r>
          </a:p>
          <a:p>
            <a:endParaRPr lang="el-GR" dirty="0" smtClean="0"/>
          </a:p>
        </p:txBody>
      </p:sp>
      <p:sp>
        <p:nvSpPr>
          <p:cNvPr id="29" name="28 - Στρογγυλεμένο ορθογώνιο"/>
          <p:cNvSpPr/>
          <p:nvPr/>
        </p:nvSpPr>
        <p:spPr>
          <a:xfrm>
            <a:off x="6156176" y="1196752"/>
            <a:ext cx="2304256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000" b="1" dirty="0" smtClean="0"/>
          </a:p>
          <a:p>
            <a:pPr algn="ctr"/>
            <a:r>
              <a:rPr lang="el-GR" sz="2100" b="1" dirty="0" smtClean="0"/>
              <a:t>Βασικές αρχές αποτελεσματικής διδασκαλίας</a:t>
            </a:r>
          </a:p>
          <a:p>
            <a:pPr algn="ctr"/>
            <a:endParaRPr lang="el-GR" dirty="0"/>
          </a:p>
        </p:txBody>
      </p:sp>
      <p:sp>
        <p:nvSpPr>
          <p:cNvPr id="32" name="31 - Στρογγυλεμένο ορθογώνιο"/>
          <p:cNvSpPr/>
          <p:nvPr/>
        </p:nvSpPr>
        <p:spPr>
          <a:xfrm>
            <a:off x="611560" y="1196752"/>
            <a:ext cx="2304256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000" b="1" dirty="0" smtClean="0"/>
          </a:p>
          <a:p>
            <a:pPr algn="ctr"/>
            <a:r>
              <a:rPr lang="el-GR" sz="2100" b="1" dirty="0" smtClean="0"/>
              <a:t>Ιδιαιτερότητες των μαθητών</a:t>
            </a:r>
          </a:p>
          <a:p>
            <a:pPr algn="ctr"/>
            <a:endParaRPr lang="el-GR" dirty="0"/>
          </a:p>
        </p:txBody>
      </p:sp>
      <p:sp>
        <p:nvSpPr>
          <p:cNvPr id="33" name="32 - TextBox"/>
          <p:cNvSpPr txBox="1"/>
          <p:nvPr/>
        </p:nvSpPr>
        <p:spPr>
          <a:xfrm>
            <a:off x="1763688" y="2924944"/>
            <a:ext cx="54726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500" b="1" u="sng" dirty="0" smtClean="0">
                <a:solidFill>
                  <a:srgbClr val="92D050"/>
                </a:solidFill>
              </a:rPr>
              <a:t>Αρχές   Παρεμβατικών  Προγραμμάτων</a:t>
            </a:r>
            <a:endParaRPr lang="el-GR" sz="2500" b="1" u="sng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1"/>
      <p:bldP spid="30" grpId="0"/>
      <p:bldP spid="29" grpId="0" animBg="1"/>
      <p:bldP spid="32" grpId="0" animBg="1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/>
          <p:cNvSpPr/>
          <p:nvPr/>
        </p:nvSpPr>
        <p:spPr>
          <a:xfrm>
            <a:off x="971600" y="908720"/>
            <a:ext cx="727280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2500" b="1" dirty="0" smtClean="0"/>
              <a:t>Ζητούμενο είναι τα παιδιά και αργότερα οι ενήλικες να μπορούν να λειτουργήσουν επαρκώς στο σύγχρονο απαιτητικό περιβάλλον.</a:t>
            </a:r>
          </a:p>
        </p:txBody>
      </p:sp>
      <p:pic>
        <p:nvPicPr>
          <p:cNvPr id="1026" name="Picture 2" descr="http://users.sch.gr/raul1/autosch/joomla15/images/%CE%BC%CE%B1%CE%B8%CE%B7%CE%BC%CE%B1%CF%84%CE%B9%CE%BA%CE%AC/%CE%9C%CE%BF%CE%BD%CE%AC%CE%B4%CE%B5%CF%82%20%CE%BC%CE%AD%CF%84%CF%81%CE%B7%CF%83%CE%B7%CF%82%20%CF%87%CF%81%CF%8C%CE%BD%CE%BF%CF%85./boy_carto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852936"/>
            <a:ext cx="1656184" cy="211652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2195736" y="2708920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dirty="0" smtClean="0"/>
              <a:t>Σας  ευχαριστώ</a:t>
            </a:r>
            <a:endParaRPr lang="el-GR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2267744" y="404664"/>
            <a:ext cx="6188224" cy="936104"/>
          </a:xfrm>
        </p:spPr>
        <p:txBody>
          <a:bodyPr>
            <a:normAutofit/>
          </a:bodyPr>
          <a:lstStyle/>
          <a:p>
            <a:r>
              <a:rPr lang="el-GR" sz="3600" b="1" dirty="0" smtClean="0"/>
              <a:t>Όταν δεν υπάρχουν δυσκολίες</a:t>
            </a:r>
            <a:endParaRPr lang="el-GR" sz="3600" b="1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8136904" cy="2448272"/>
          </a:xfrm>
        </p:spPr>
        <p:txBody>
          <a:bodyPr>
            <a:normAutofit fontScale="92500" lnSpcReduction="20000"/>
          </a:bodyPr>
          <a:lstStyle/>
          <a:p>
            <a:pPr lvl="1" algn="l">
              <a:buFont typeface="Wingdings" pitchFamily="2" charset="2"/>
              <a:buChar char="ü"/>
            </a:pPr>
            <a:r>
              <a:rPr lang="el-GR" sz="27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Κατακτούν – Διατηρούν – Ανακαλούν  με άνεση </a:t>
            </a:r>
          </a:p>
          <a:p>
            <a:pPr lvl="1" algn="l"/>
            <a:r>
              <a:rPr lang="el-GR" sz="27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  μαθηματικά  δεδομένα</a:t>
            </a:r>
          </a:p>
          <a:p>
            <a:pPr lvl="1" algn="l">
              <a:buFont typeface="Wingdings" pitchFamily="2" charset="2"/>
              <a:buChar char="ü"/>
            </a:pPr>
            <a:r>
              <a:rPr lang="el-GR" sz="27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Γνωρίζουν και χειρίζονται σωστά αλγόριθμους</a:t>
            </a:r>
          </a:p>
          <a:p>
            <a:pPr lvl="1" algn="l">
              <a:buFont typeface="Wingdings" pitchFamily="2" charset="2"/>
              <a:buChar char="ü"/>
            </a:pPr>
            <a:r>
              <a:rPr lang="el-GR" sz="27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Κατανοούν μαθηματικές έννοιες</a:t>
            </a:r>
          </a:p>
          <a:p>
            <a:pPr lvl="1" algn="l">
              <a:buFont typeface="Wingdings" pitchFamily="2" charset="2"/>
              <a:buChar char="ü"/>
            </a:pPr>
            <a:r>
              <a:rPr lang="el-GR" sz="27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Επιλύουν προβλήματα και ασκήσεις</a:t>
            </a:r>
          </a:p>
          <a:p>
            <a:pPr lvl="1" algn="l">
              <a:buFont typeface="Wingdings" pitchFamily="2" charset="2"/>
              <a:buChar char="ü"/>
            </a:pPr>
            <a:r>
              <a:rPr lang="el-GR" sz="27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Είναι σε θέση να ελέγχουν:</a:t>
            </a:r>
          </a:p>
          <a:p>
            <a:pPr algn="l">
              <a:spcBef>
                <a:spcPts val="0"/>
              </a:spcBef>
            </a:pPr>
            <a:endParaRPr lang="el-GR" sz="2400" dirty="0"/>
          </a:p>
        </p:txBody>
      </p:sp>
      <p:sp>
        <p:nvSpPr>
          <p:cNvPr id="6" name="5 - Ορθογώνιο"/>
          <p:cNvSpPr/>
          <p:nvPr/>
        </p:nvSpPr>
        <p:spPr>
          <a:xfrm>
            <a:off x="2051720" y="4653136"/>
            <a:ext cx="59766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§"/>
            </a:pPr>
            <a:r>
              <a:rPr lang="el-GR" sz="25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Αν χρησιμοποίησαν σωστά τα δεδομένα</a:t>
            </a:r>
          </a:p>
          <a:p>
            <a:pPr lvl="0">
              <a:buFont typeface="Wingdings" pitchFamily="2" charset="2"/>
              <a:buChar char="§"/>
            </a:pPr>
            <a:r>
              <a:rPr lang="el-GR" sz="25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Αν εκτέλεσαν σωστά τις πράξεις</a:t>
            </a:r>
          </a:p>
          <a:p>
            <a:pPr lvl="0">
              <a:buFont typeface="Wingdings" pitchFamily="2" charset="2"/>
              <a:buChar char="§"/>
            </a:pPr>
            <a:r>
              <a:rPr lang="el-GR" sz="25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Αν κατέληξαν σε λογικό αποτέλεσμα σε</a:t>
            </a:r>
          </a:p>
          <a:p>
            <a:pPr lvl="0"/>
            <a:r>
              <a:rPr lang="el-GR" sz="25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  σχέση με το αναμενόμενο</a:t>
            </a:r>
          </a:p>
        </p:txBody>
      </p:sp>
      <p:sp>
        <p:nvSpPr>
          <p:cNvPr id="7" name="6 - TextBox"/>
          <p:cNvSpPr txBox="1"/>
          <p:nvPr/>
        </p:nvSpPr>
        <p:spPr>
          <a:xfrm>
            <a:off x="2411760" y="170080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600" b="1" dirty="0" smtClean="0"/>
              <a:t>Οι  μαθητές</a:t>
            </a:r>
            <a:r>
              <a:rPr lang="en-US" sz="2600" b="1" dirty="0" smtClean="0"/>
              <a:t> </a:t>
            </a:r>
            <a:r>
              <a:rPr lang="el-GR" sz="2600" b="1" dirty="0" smtClean="0"/>
              <a:t>μπορούν</a:t>
            </a:r>
            <a:r>
              <a:rPr lang="el-GR" sz="2800" b="1" dirty="0" smtClean="0"/>
              <a:t>:</a:t>
            </a:r>
            <a:endParaRPr lang="el-GR" sz="2800" b="1" dirty="0"/>
          </a:p>
        </p:txBody>
      </p:sp>
      <p:pic>
        <p:nvPicPr>
          <p:cNvPr id="12290" name="Picture 2" descr="http://4.bp.blogspot.com/-WnsjU9X8yvo/T_qhxQjXw8I/AAAAAAAAEZU/JYBgGdg04o8/s1600/a_colorful_cartoon_male_student_with_a_stack_books_royalty_free_clipart_picture_100624-144428-023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1572655" cy="17281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1691680" y="332656"/>
            <a:ext cx="6188224" cy="936104"/>
          </a:xfrm>
        </p:spPr>
        <p:txBody>
          <a:bodyPr>
            <a:normAutofit/>
          </a:bodyPr>
          <a:lstStyle/>
          <a:p>
            <a:r>
              <a:rPr lang="el-GR" sz="3600" b="1" dirty="0" smtClean="0"/>
              <a:t>Περιγράφοντας   δυσκολίες</a:t>
            </a:r>
            <a:endParaRPr lang="el-GR" sz="3600" b="1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395536" y="1340768"/>
            <a:ext cx="8496944" cy="4680520"/>
          </a:xfrm>
        </p:spPr>
        <p:txBody>
          <a:bodyPr>
            <a:noAutofit/>
          </a:bodyPr>
          <a:lstStyle/>
          <a:p>
            <a:pPr lvl="4" algn="l">
              <a:buFont typeface="Wingdings" pitchFamily="2" charset="2"/>
              <a:buChar char="ü"/>
            </a:pPr>
            <a:r>
              <a:rPr lang="el-GR" sz="2400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l-GR" sz="2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l-GR" sz="2600" b="1" dirty="0" smtClean="0">
                <a:solidFill>
                  <a:schemeClr val="accent6">
                    <a:lumMod val="75000"/>
                  </a:schemeClr>
                </a:solidFill>
              </a:rPr>
              <a:t>Επίκτητες  </a:t>
            </a:r>
            <a:endParaRPr lang="en-US" sz="2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4" algn="l">
              <a:buFont typeface="Wingdings" pitchFamily="2" charset="2"/>
              <a:buChar char="§"/>
            </a:pPr>
            <a:r>
              <a:rPr lang="el-GR" sz="2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</a:t>
            </a: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Μακροχρόνια απουσία μαθητών από το σχολείο</a:t>
            </a:r>
          </a:p>
          <a:p>
            <a:pPr lvl="4" algn="l">
              <a:buFont typeface="Wingdings" pitchFamily="2" charset="2"/>
              <a:buChar char="§"/>
            </a:pP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Περιβάλλον (</a:t>
            </a:r>
            <a:r>
              <a:rPr lang="el-GR" sz="22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οικογ.</a:t>
            </a: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/ευρύτερο) φτωχό σε ερεθίσματα</a:t>
            </a:r>
          </a:p>
          <a:p>
            <a:pPr lvl="4" algn="l">
              <a:buFont typeface="Wingdings" pitchFamily="2" charset="2"/>
              <a:buChar char="§"/>
            </a:pP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Ελλιπής εκπαίδευση προηγουμένων ετών</a:t>
            </a:r>
          </a:p>
          <a:p>
            <a:pPr lvl="4" algn="l">
              <a:spcBef>
                <a:spcPts val="600"/>
              </a:spcBef>
              <a:buFont typeface="Wingdings" pitchFamily="2" charset="2"/>
              <a:buChar char="ü"/>
            </a:pPr>
            <a:r>
              <a:rPr lang="el-GR" sz="1700" b="1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l-GR" sz="2600" b="1" dirty="0" smtClean="0">
                <a:solidFill>
                  <a:schemeClr val="accent6">
                    <a:lumMod val="75000"/>
                  </a:schemeClr>
                </a:solidFill>
              </a:rPr>
              <a:t>Νοητική ανωριμότητα </a:t>
            </a:r>
            <a:endParaRPr lang="el-GR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l">
              <a:spcBef>
                <a:spcPts val="600"/>
              </a:spcBef>
              <a:buFont typeface="Wingdings" pitchFamily="2" charset="2"/>
              <a:buChar char="ü"/>
            </a:pPr>
            <a:r>
              <a:rPr lang="el-GR" sz="2600" b="1" dirty="0" smtClean="0">
                <a:solidFill>
                  <a:schemeClr val="accent6">
                    <a:lumMod val="75000"/>
                  </a:schemeClr>
                </a:solidFill>
              </a:rPr>
              <a:t>   Ύπαρξη κάποιας διαταραχής </a:t>
            </a: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(Ειδική γλωσσική διαταραχή-</a:t>
            </a:r>
          </a:p>
          <a:p>
            <a:pPr algn="l">
              <a:spcBef>
                <a:spcPts val="600"/>
              </a:spcBef>
            </a:pP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Διάχυτες διαταραχές - Προβλήματα λόγου – ΔΕΠΥ)</a:t>
            </a:r>
          </a:p>
          <a:p>
            <a:pPr algn="l">
              <a:spcBef>
                <a:spcPts val="600"/>
              </a:spcBef>
              <a:buFont typeface="Wingdings" pitchFamily="2" charset="2"/>
              <a:buChar char="ü"/>
            </a:pPr>
            <a:r>
              <a:rPr lang="el-GR" sz="2500" b="1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el-GR" sz="2600" b="1" dirty="0" smtClean="0">
                <a:solidFill>
                  <a:schemeClr val="accent6">
                    <a:lumMod val="75000"/>
                  </a:schemeClr>
                </a:solidFill>
              </a:rPr>
              <a:t>Αισθητηριακά προβλήματα </a:t>
            </a: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(ακοή – όραση)</a:t>
            </a:r>
          </a:p>
          <a:p>
            <a:pPr algn="l">
              <a:spcBef>
                <a:spcPts val="600"/>
              </a:spcBef>
              <a:buFont typeface="Wingdings" pitchFamily="2" charset="2"/>
              <a:buChar char="ü"/>
            </a:pPr>
            <a:r>
              <a:rPr lang="el-GR" sz="2600" b="1" dirty="0" smtClean="0">
                <a:solidFill>
                  <a:schemeClr val="accent6">
                    <a:lumMod val="75000"/>
                  </a:schemeClr>
                </a:solidFill>
              </a:rPr>
              <a:t>   Ειδικές μαθησιακές δυσκολίες </a:t>
            </a:r>
            <a:r>
              <a:rPr lang="el-GR" sz="22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(Δυσλεξία – </a:t>
            </a:r>
            <a:r>
              <a:rPr lang="el-GR" sz="22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Δυσγραφία</a:t>
            </a: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–</a:t>
            </a:r>
          </a:p>
          <a:p>
            <a:pPr algn="l">
              <a:spcBef>
                <a:spcPts val="600"/>
              </a:spcBef>
            </a:pP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</a:t>
            </a:r>
            <a:r>
              <a:rPr lang="el-GR" sz="22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Δυσαριθμησία</a:t>
            </a: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– </a:t>
            </a:r>
            <a:r>
              <a:rPr lang="el-GR" sz="22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Δυσαναγνωσία</a:t>
            </a: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– </a:t>
            </a:r>
            <a:r>
              <a:rPr lang="el-GR" sz="22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Δυσορθογραφία</a:t>
            </a: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)</a:t>
            </a:r>
          </a:p>
          <a:p>
            <a:pPr algn="l">
              <a:spcBef>
                <a:spcPts val="600"/>
              </a:spcBef>
              <a:buFont typeface="Wingdings" pitchFamily="2" charset="2"/>
              <a:buChar char="ü"/>
            </a:pPr>
            <a:endParaRPr lang="el-GR" sz="24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266" name="Picture 2" descr="https://kparkadias.files.wordpress.com/2015/08/backtoschoo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1656184" cy="192117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11560" y="332656"/>
            <a:ext cx="4392488" cy="648072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l-GR" sz="2400" b="1" dirty="0" smtClean="0">
                <a:solidFill>
                  <a:schemeClr val="accent6">
                    <a:lumMod val="75000"/>
                  </a:schemeClr>
                </a:solidFill>
              </a:rPr>
              <a:t>Ειδικές μαθησιακές δυσκολίες</a:t>
            </a:r>
            <a:endParaRPr lang="el-GR" sz="2400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60851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el-GR" sz="3100" b="1" dirty="0" smtClean="0"/>
              <a:t>	</a:t>
            </a:r>
            <a:r>
              <a:rPr lang="el-GR" sz="3100" b="1" u="sng" dirty="0" smtClean="0"/>
              <a:t>Πρόβλημα Γυμνασίου</a:t>
            </a:r>
            <a:endParaRPr lang="el-GR" sz="3100" b="1" dirty="0" smtClean="0"/>
          </a:p>
          <a:p>
            <a:pPr algn="just">
              <a:buNone/>
            </a:pPr>
            <a:endParaRPr lang="el-GR" sz="900" b="1" dirty="0" smtClean="0"/>
          </a:p>
          <a:p>
            <a:pPr algn="just">
              <a:buNone/>
            </a:pPr>
            <a:r>
              <a:rPr lang="el-GR" sz="3100" b="1" dirty="0" smtClean="0"/>
              <a:t>	</a:t>
            </a:r>
            <a:r>
              <a:rPr lang="el-GR" sz="2800" dirty="0" err="1" smtClean="0"/>
              <a:t>Τρυς</a:t>
            </a:r>
            <a:r>
              <a:rPr lang="el-GR" sz="2800" dirty="0" smtClean="0"/>
              <a:t> </a:t>
            </a:r>
            <a:r>
              <a:rPr lang="el-GR" sz="2800" dirty="0" err="1" smtClean="0"/>
              <a:t>φοιλη</a:t>
            </a:r>
            <a:r>
              <a:rPr lang="el-GR" sz="2800" dirty="0" smtClean="0"/>
              <a:t> </a:t>
            </a:r>
            <a:r>
              <a:rPr lang="el-GR" sz="2800" dirty="0" err="1" smtClean="0"/>
              <a:t>μιράστοικαν</a:t>
            </a:r>
            <a:r>
              <a:rPr lang="el-GR" sz="2800" dirty="0" smtClean="0"/>
              <a:t> ένα </a:t>
            </a:r>
            <a:r>
              <a:rPr lang="el-GR" sz="2800" dirty="0" err="1" smtClean="0"/>
              <a:t>χρειμματηκο</a:t>
            </a:r>
            <a:r>
              <a:rPr lang="el-GR" sz="2800" dirty="0" smtClean="0"/>
              <a:t> </a:t>
            </a:r>
            <a:r>
              <a:rPr lang="el-GR" sz="2800" dirty="0" err="1" smtClean="0"/>
              <a:t>ποσω</a:t>
            </a:r>
            <a:r>
              <a:rPr lang="el-GR" sz="2800" dirty="0" smtClean="0"/>
              <a:t>. Ο </a:t>
            </a:r>
            <a:r>
              <a:rPr lang="el-GR" sz="2800" dirty="0" err="1" smtClean="0"/>
              <a:t>προτως</a:t>
            </a:r>
            <a:r>
              <a:rPr lang="el-GR" sz="2800" dirty="0" smtClean="0"/>
              <a:t> </a:t>
            </a:r>
            <a:r>
              <a:rPr lang="el-GR" sz="2800" dirty="0" err="1" smtClean="0"/>
              <a:t>πιραι</a:t>
            </a:r>
            <a:r>
              <a:rPr lang="el-GR" sz="2800" dirty="0" smtClean="0"/>
              <a:t> το 1/4 του </a:t>
            </a:r>
            <a:r>
              <a:rPr lang="el-GR" sz="2800" dirty="0" err="1" smtClean="0"/>
              <a:t>πωσου</a:t>
            </a:r>
            <a:r>
              <a:rPr lang="el-GR" sz="2800" dirty="0" smtClean="0"/>
              <a:t>, ο </a:t>
            </a:r>
            <a:r>
              <a:rPr lang="el-GR" sz="2800" dirty="0" err="1" smtClean="0"/>
              <a:t>δεφτερως</a:t>
            </a:r>
            <a:r>
              <a:rPr lang="el-GR" sz="2800" dirty="0" smtClean="0"/>
              <a:t> </a:t>
            </a:r>
            <a:r>
              <a:rPr lang="el-GR" sz="2800" dirty="0" err="1" smtClean="0"/>
              <a:t>πειρε</a:t>
            </a:r>
            <a:r>
              <a:rPr lang="el-GR" sz="2800" dirty="0" smtClean="0"/>
              <a:t> το 1/3 του </a:t>
            </a:r>
            <a:r>
              <a:rPr lang="el-GR" sz="2800" dirty="0" err="1" smtClean="0"/>
              <a:t>πωσού</a:t>
            </a:r>
            <a:r>
              <a:rPr lang="el-GR" sz="2800" dirty="0" smtClean="0"/>
              <a:t> </a:t>
            </a:r>
            <a:r>
              <a:rPr lang="el-GR" sz="2800" dirty="0" err="1" smtClean="0"/>
              <a:t>κεο</a:t>
            </a:r>
            <a:r>
              <a:rPr lang="el-GR" sz="2800" dirty="0" smtClean="0"/>
              <a:t> </a:t>
            </a:r>
            <a:r>
              <a:rPr lang="el-GR" sz="2800" dirty="0" err="1" smtClean="0"/>
              <a:t>τρειτος</a:t>
            </a:r>
            <a:r>
              <a:rPr lang="el-GR" sz="2800" dirty="0" smtClean="0"/>
              <a:t>  </a:t>
            </a:r>
            <a:r>
              <a:rPr lang="el-GR" sz="2800" dirty="0" err="1" smtClean="0"/>
              <a:t>πιραι</a:t>
            </a:r>
            <a:r>
              <a:rPr lang="el-GR" sz="2800" dirty="0" smtClean="0"/>
              <a:t> το 1/3 του </a:t>
            </a:r>
            <a:r>
              <a:rPr lang="el-GR" sz="2800" dirty="0" err="1" smtClean="0"/>
              <a:t>πωσου</a:t>
            </a:r>
            <a:r>
              <a:rPr lang="el-GR" sz="2800" dirty="0" smtClean="0"/>
              <a:t> κε 100 </a:t>
            </a:r>
            <a:r>
              <a:rPr lang="el-GR" sz="2800" dirty="0" err="1" smtClean="0"/>
              <a:t>εβρω</a:t>
            </a:r>
            <a:r>
              <a:rPr lang="el-GR" sz="2800" dirty="0" smtClean="0"/>
              <a:t> </a:t>
            </a:r>
            <a:r>
              <a:rPr lang="el-GR" sz="2800" dirty="0" err="1" smtClean="0"/>
              <a:t>επυπλαιων</a:t>
            </a:r>
            <a:r>
              <a:rPr lang="el-GR" sz="2800" dirty="0" smtClean="0"/>
              <a:t>. Να </a:t>
            </a:r>
            <a:r>
              <a:rPr lang="el-GR" sz="2800" dirty="0" err="1" smtClean="0"/>
              <a:t>βριται</a:t>
            </a:r>
            <a:r>
              <a:rPr lang="el-GR" sz="2800" dirty="0" smtClean="0"/>
              <a:t> το </a:t>
            </a:r>
            <a:r>
              <a:rPr lang="el-GR" sz="2800" dirty="0" err="1" smtClean="0"/>
              <a:t>αρχηκω</a:t>
            </a:r>
            <a:r>
              <a:rPr lang="el-GR" sz="2800" dirty="0" smtClean="0"/>
              <a:t> </a:t>
            </a:r>
            <a:r>
              <a:rPr lang="el-GR" sz="2800" dirty="0" err="1" smtClean="0"/>
              <a:t>χρειμματεικώ</a:t>
            </a:r>
            <a:r>
              <a:rPr lang="el-GR" sz="2800" dirty="0" smtClean="0"/>
              <a:t> </a:t>
            </a:r>
            <a:r>
              <a:rPr lang="el-GR" sz="2800" dirty="0" err="1" smtClean="0"/>
              <a:t>πωσο</a:t>
            </a:r>
            <a:r>
              <a:rPr lang="el-GR" sz="2800" dirty="0" smtClean="0"/>
              <a:t> που </a:t>
            </a:r>
            <a:r>
              <a:rPr lang="el-GR" sz="2800" dirty="0" err="1" smtClean="0"/>
              <a:t>μειρραστοικαν</a:t>
            </a:r>
            <a:r>
              <a:rPr lang="el-GR" sz="2800" dirty="0" smtClean="0"/>
              <a:t>  </a:t>
            </a:r>
            <a:r>
              <a:rPr lang="el-GR" sz="2800" dirty="0" err="1" smtClean="0"/>
              <a:t>κετο</a:t>
            </a:r>
            <a:r>
              <a:rPr lang="el-GR" sz="2800" dirty="0" smtClean="0"/>
              <a:t>  </a:t>
            </a:r>
            <a:r>
              <a:rPr lang="el-GR" sz="2800" dirty="0" err="1" smtClean="0"/>
              <a:t>μαιρυδηο</a:t>
            </a:r>
            <a:r>
              <a:rPr lang="el-GR" sz="2800" dirty="0" smtClean="0"/>
              <a:t>  του </a:t>
            </a:r>
            <a:r>
              <a:rPr lang="el-GR" sz="2800" dirty="0" err="1" smtClean="0"/>
              <a:t>καθαινώς</a:t>
            </a:r>
            <a:r>
              <a:rPr lang="el-GR" sz="2800" dirty="0" smtClean="0"/>
              <a:t>.</a:t>
            </a:r>
          </a:p>
          <a:p>
            <a:pPr algn="just">
              <a:buNone/>
            </a:pPr>
            <a:endParaRPr lang="en-US" sz="1200" dirty="0" smtClean="0"/>
          </a:p>
          <a:p>
            <a:pPr algn="just">
              <a:buNone/>
            </a:pPr>
            <a:endParaRPr lang="el-GR" sz="1200" dirty="0" smtClean="0"/>
          </a:p>
          <a:p>
            <a:pPr algn="just">
              <a:buNone/>
            </a:pPr>
            <a:endParaRPr lang="el-GR" sz="1200" dirty="0" smtClean="0"/>
          </a:p>
          <a:p>
            <a:pPr algn="just">
              <a:buNone/>
            </a:pPr>
            <a:r>
              <a:rPr lang="el-GR" sz="3100" dirty="0" smtClean="0"/>
              <a:t>     </a:t>
            </a:r>
            <a:r>
              <a:rPr lang="el-GR" sz="2800" dirty="0" smtClean="0"/>
              <a:t>Τρεις φίλοι μοιράστηκαν ένα χρηματικό ποσό. Ο πρώτος πήρε το 1/4 του ποσού, ο δεύτερος πήρε το 1/3 του ποσού και ο τρίτος πήρε το 1/3 του ποσού και 100 ευρώ επιπλέον. Να βρείτε το αρχικό χρηματικό ποσό που μοιράστηκαν και το μερίδιο του καθενός. </a:t>
            </a:r>
          </a:p>
          <a:p>
            <a:endParaRPr lang="el-G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1763688" y="260648"/>
            <a:ext cx="6188224" cy="936104"/>
          </a:xfrm>
        </p:spPr>
        <p:txBody>
          <a:bodyPr>
            <a:normAutofit/>
          </a:bodyPr>
          <a:lstStyle/>
          <a:p>
            <a:r>
              <a:rPr lang="el-GR" sz="3600" b="1" dirty="0" smtClean="0"/>
              <a:t>Περιγράφοντας   δυσκολίες</a:t>
            </a:r>
            <a:endParaRPr lang="el-GR" sz="3600" b="1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395536" y="1340768"/>
            <a:ext cx="8496944" cy="4680520"/>
          </a:xfrm>
        </p:spPr>
        <p:txBody>
          <a:bodyPr>
            <a:noAutofit/>
          </a:bodyPr>
          <a:lstStyle/>
          <a:p>
            <a:pPr lvl="5" algn="l">
              <a:buFont typeface="Wingdings" pitchFamily="2" charset="2"/>
              <a:buChar char="ü"/>
            </a:pPr>
            <a:r>
              <a:rPr lang="el-GR" sz="2400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l-GR" sz="2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l-GR" sz="2600" b="1" dirty="0" smtClean="0">
                <a:solidFill>
                  <a:schemeClr val="accent6">
                    <a:lumMod val="75000"/>
                  </a:schemeClr>
                </a:solidFill>
              </a:rPr>
              <a:t>Επίκτητες  </a:t>
            </a:r>
            <a:endParaRPr lang="en-US" sz="2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5" algn="l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l-GR" sz="2600" b="1" dirty="0" smtClean="0">
                <a:solidFill>
                  <a:schemeClr val="accent6">
                    <a:lumMod val="75000"/>
                  </a:schemeClr>
                </a:solidFill>
              </a:rPr>
              <a:t>Νοητική ανωριμότητα </a:t>
            </a:r>
            <a:endParaRPr lang="en-US" sz="2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5" algn="l">
              <a:buFont typeface="Wingdings" pitchFamily="2" charset="2"/>
              <a:buChar char="ü"/>
            </a:pPr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</a:rPr>
              <a:t> 	</a:t>
            </a:r>
            <a:r>
              <a:rPr lang="el-GR" sz="2600" b="1" dirty="0" smtClean="0">
                <a:solidFill>
                  <a:schemeClr val="accent6">
                    <a:lumMod val="75000"/>
                  </a:schemeClr>
                </a:solidFill>
              </a:rPr>
              <a:t>Ύπαρξη κάποιας διαταραχής</a:t>
            </a:r>
            <a:endParaRPr lang="en-US" sz="2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5" algn="l">
              <a:buFont typeface="Wingdings" pitchFamily="2" charset="2"/>
              <a:buChar char="ü"/>
            </a:pPr>
            <a:r>
              <a:rPr lang="el-GR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	</a:t>
            </a:r>
            <a:r>
              <a:rPr lang="el-GR" sz="2400" b="1" dirty="0" smtClean="0">
                <a:solidFill>
                  <a:schemeClr val="accent6">
                    <a:lumMod val="75000"/>
                  </a:schemeClr>
                </a:solidFill>
              </a:rPr>
              <a:t>Αισθητηριακά προβλήματα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5" algn="l"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el-GR" sz="2400" b="1" dirty="0" smtClean="0">
                <a:solidFill>
                  <a:schemeClr val="accent6">
                    <a:lumMod val="75000"/>
                  </a:schemeClr>
                </a:solidFill>
              </a:rPr>
              <a:t>Ειδικές μαθησιακές δυσκολίες</a:t>
            </a:r>
            <a:endParaRPr lang="el-GR" sz="24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lvl="4" algn="l"/>
            <a:endParaRPr lang="el-GR" sz="22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lvl="4" algn="l"/>
            <a:endParaRPr lang="el-GR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4" algn="l"/>
            <a:endParaRPr lang="en-US" sz="2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4" algn="l"/>
            <a:endParaRPr lang="en-US" sz="2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l">
              <a:spcBef>
                <a:spcPts val="600"/>
              </a:spcBef>
            </a:pPr>
            <a:r>
              <a:rPr lang="el-GR" sz="2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    </a:t>
            </a:r>
          </a:p>
        </p:txBody>
      </p:sp>
      <p:sp>
        <p:nvSpPr>
          <p:cNvPr id="5" name="4 - TextBox"/>
          <p:cNvSpPr txBox="1"/>
          <p:nvPr/>
        </p:nvSpPr>
        <p:spPr>
          <a:xfrm>
            <a:off x="830906" y="4393004"/>
            <a:ext cx="73165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5000" b="1" dirty="0" smtClean="0">
                <a:ln cmpd="thickThin">
                  <a:solidFill>
                    <a:schemeClr val="accent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</a:rPr>
              <a:t>Γλωσσική  Δυσκολία</a:t>
            </a:r>
            <a:endParaRPr lang="el-GR" sz="5000" b="1" dirty="0">
              <a:ln cmpd="thickThin">
                <a:solidFill>
                  <a:schemeClr val="accent1"/>
                </a:solidFill>
              </a:ln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266" name="Picture 2" descr="https://kparkadias.files.wordpress.com/2015/08/backtoschoo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1656184" cy="192117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2051720" y="620688"/>
            <a:ext cx="6048672" cy="1224136"/>
          </a:xfrm>
        </p:spPr>
        <p:txBody>
          <a:bodyPr>
            <a:normAutofit/>
          </a:bodyPr>
          <a:lstStyle/>
          <a:p>
            <a:r>
              <a:rPr lang="el-GR" sz="3600" b="1" dirty="0" smtClean="0"/>
              <a:t>Η γλώσσα  των Μαθηματικών</a:t>
            </a:r>
            <a:endParaRPr lang="el-GR" sz="3600" b="1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187624" y="1844824"/>
            <a:ext cx="7416824" cy="2088232"/>
          </a:xfrm>
        </p:spPr>
        <p:txBody>
          <a:bodyPr>
            <a:normAutofit/>
          </a:bodyPr>
          <a:lstStyle/>
          <a:p>
            <a:pPr lvl="0" algn="l">
              <a:buFont typeface="Wingdings" pitchFamily="2" charset="2"/>
              <a:buChar char="ü"/>
            </a:pPr>
            <a:r>
              <a:rPr lang="el-GR" sz="27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Διαφέρει από τη φυσική γλώσσα</a:t>
            </a:r>
          </a:p>
          <a:p>
            <a:pPr lvl="0" algn="l">
              <a:buFont typeface="Wingdings" pitchFamily="2" charset="2"/>
              <a:buChar char="ü"/>
            </a:pPr>
            <a:r>
              <a:rPr lang="el-GR" sz="27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Έννοιες με υψηλό βαθμό αφαίρεσης</a:t>
            </a:r>
          </a:p>
          <a:p>
            <a:pPr lvl="0" algn="l">
              <a:buFont typeface="Wingdings" pitchFamily="2" charset="2"/>
              <a:buChar char="ü"/>
            </a:pPr>
            <a:r>
              <a:rPr lang="el-GR" sz="27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Αλληλοεξαρτώμενες κωδικοποιημένες </a:t>
            </a:r>
            <a:endParaRPr lang="en-US" sz="2700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lvl="0" algn="l"/>
            <a:r>
              <a:rPr lang="en-US" sz="27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   </a:t>
            </a:r>
            <a:r>
              <a:rPr lang="el-GR" sz="27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πληροφορίες</a:t>
            </a:r>
          </a:p>
          <a:p>
            <a:pPr>
              <a:spcBef>
                <a:spcPts val="0"/>
              </a:spcBef>
            </a:pPr>
            <a:endParaRPr lang="el-GR" sz="2400" dirty="0"/>
          </a:p>
        </p:txBody>
      </p:sp>
      <p:pic>
        <p:nvPicPr>
          <p:cNvPr id="9218" name="Picture 2" descr="http://cliparts.co/cliparts/8cx/n5x/8cxn5xMqi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221088"/>
            <a:ext cx="1728192" cy="181303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864096"/>
          </a:xfrm>
        </p:spPr>
        <p:txBody>
          <a:bodyPr>
            <a:normAutofit/>
          </a:bodyPr>
          <a:lstStyle/>
          <a:p>
            <a:r>
              <a:rPr lang="el-GR" sz="3600" b="1" dirty="0" smtClean="0"/>
              <a:t>Μαθηματικό  λεξιλόγιο</a:t>
            </a:r>
            <a:endParaRPr lang="el-GR" sz="3600" b="1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827584" y="1556792"/>
            <a:ext cx="7920880" cy="4824536"/>
          </a:xfrm>
        </p:spPr>
        <p:txBody>
          <a:bodyPr>
            <a:normAutofit/>
          </a:bodyPr>
          <a:lstStyle/>
          <a:p>
            <a:pPr algn="l"/>
            <a:r>
              <a:rPr lang="el-GR" sz="2600" b="1" dirty="0" smtClean="0">
                <a:solidFill>
                  <a:srgbClr val="00B0F0"/>
                </a:solidFill>
              </a:rPr>
              <a:t>Ορολογία  δηλαδή λέξεις σπάνιες στην καθημερινή ζωή </a:t>
            </a:r>
          </a:p>
          <a:p>
            <a:pPr algn="l"/>
            <a:r>
              <a:rPr lang="el-GR" sz="2400" dirty="0" smtClean="0"/>
              <a:t>	(ολοκλήρωμα, πηλίκο, τριώνυμο, ημίτονο, 	συντεταγμένες, διάνυσμα, ΜΚΔ, κλάσματα)</a:t>
            </a:r>
          </a:p>
          <a:p>
            <a:pPr algn="l"/>
            <a:endParaRPr lang="el-GR" sz="2000" dirty="0" smtClean="0"/>
          </a:p>
          <a:p>
            <a:pPr algn="l"/>
            <a:r>
              <a:rPr lang="el-GR" sz="2600" b="1" dirty="0" smtClean="0">
                <a:solidFill>
                  <a:srgbClr val="00B0F0"/>
                </a:solidFill>
              </a:rPr>
              <a:t>Λέξεις με διαφορετικό νόημα από την καθημερινότητα</a:t>
            </a:r>
          </a:p>
          <a:p>
            <a:pPr algn="l"/>
            <a:r>
              <a:rPr lang="el-GR" sz="2400" dirty="0" smtClean="0"/>
              <a:t>	(διαφορά, πίνακας, τύπος, ρίζα, εκθέτης, ακτίνα, 	ταυτότητα, συνάρτηση)</a:t>
            </a:r>
          </a:p>
          <a:p>
            <a:pPr algn="l"/>
            <a:endParaRPr lang="el-GR" sz="2000" dirty="0" smtClean="0"/>
          </a:p>
          <a:p>
            <a:pPr algn="l"/>
            <a:r>
              <a:rPr lang="el-GR" sz="2600" b="1" dirty="0" smtClean="0">
                <a:solidFill>
                  <a:srgbClr val="00B0F0"/>
                </a:solidFill>
              </a:rPr>
              <a:t>Λέξεις με το ίδιο νόημα και στα δύο περιβάλλοντα</a:t>
            </a:r>
          </a:p>
          <a:p>
            <a:pPr algn="l"/>
            <a:r>
              <a:rPr lang="el-GR" sz="2400" dirty="0" smtClean="0"/>
              <a:t>	(προσθέτω, υπόλοιπο, περισσότερο, διπλάσιο, 	ισότητα, πιθανότητα)</a:t>
            </a:r>
          </a:p>
          <a:p>
            <a:pPr algn="l"/>
            <a:endParaRPr lang="el-GR" sz="2000" dirty="0" smtClean="0"/>
          </a:p>
          <a:p>
            <a:pPr algn="l">
              <a:buFont typeface="Wingdings" pitchFamily="2" charset="2"/>
              <a:buChar char="ü"/>
            </a:pPr>
            <a:endParaRPr lang="el-GR" sz="2000" dirty="0" smtClean="0"/>
          </a:p>
          <a:p>
            <a:pPr>
              <a:spcBef>
                <a:spcPts val="0"/>
              </a:spcBef>
            </a:pPr>
            <a:endParaRPr lang="el-GR" sz="2400" dirty="0"/>
          </a:p>
        </p:txBody>
      </p:sp>
      <p:sp>
        <p:nvSpPr>
          <p:cNvPr id="7" name="6 - TextBox"/>
          <p:cNvSpPr txBox="1"/>
          <p:nvPr/>
        </p:nvSpPr>
        <p:spPr>
          <a:xfrm>
            <a:off x="179512" y="188640"/>
            <a:ext cx="3491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000" b="1" dirty="0" smtClean="0"/>
              <a:t>Η γλώσσα των μαθηματικών</a:t>
            </a:r>
            <a:endParaRPr lang="el-GR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864096"/>
          </a:xfrm>
        </p:spPr>
        <p:txBody>
          <a:bodyPr>
            <a:normAutofit/>
          </a:bodyPr>
          <a:lstStyle/>
          <a:p>
            <a:r>
              <a:rPr lang="el-GR" sz="3600" b="1" dirty="0" smtClean="0"/>
              <a:t>Μαθηματικό  κείμενο</a:t>
            </a:r>
            <a:endParaRPr lang="el-GR" sz="3600" b="1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683568" y="1700808"/>
            <a:ext cx="7920880" cy="2880320"/>
          </a:xfrm>
        </p:spPr>
        <p:txBody>
          <a:bodyPr>
            <a:normAutofit/>
          </a:bodyPr>
          <a:lstStyle/>
          <a:p>
            <a:pPr algn="just"/>
            <a:r>
              <a:rPr lang="el-GR" sz="2600" b="1" dirty="0" smtClean="0">
                <a:solidFill>
                  <a:srgbClr val="00B0F0"/>
                </a:solidFill>
              </a:rPr>
              <a:t>Λακωνικό – πυκνότητα πληροφοριών – αφαιρετικό – λιτή δομή – σύνθετη γλώσσα – διαφορετικοί κώδικες</a:t>
            </a:r>
          </a:p>
          <a:p>
            <a:pPr algn="just"/>
            <a:endParaRPr lang="el-GR" sz="1500" dirty="0" smtClean="0"/>
          </a:p>
          <a:p>
            <a:pPr algn="just"/>
            <a:r>
              <a:rPr lang="el-GR" sz="2400" u="sng" dirty="0" smtClean="0"/>
              <a:t>Πρόβλημα</a:t>
            </a:r>
            <a:r>
              <a:rPr lang="el-GR" sz="2500" dirty="0" smtClean="0"/>
              <a:t>:</a:t>
            </a:r>
          </a:p>
          <a:p>
            <a:pPr algn="just">
              <a:spcBef>
                <a:spcPts val="0"/>
              </a:spcBef>
            </a:pPr>
            <a:r>
              <a:rPr lang="el-GR" sz="2600" dirty="0" smtClean="0"/>
              <a:t>Σε κύκλο ακτίνας   </a:t>
            </a:r>
            <a:r>
              <a:rPr lang="en-US" sz="2600" dirty="0" smtClean="0"/>
              <a:t>r</a:t>
            </a:r>
            <a:r>
              <a:rPr lang="el-GR" sz="2600" dirty="0" smtClean="0"/>
              <a:t>=5</a:t>
            </a:r>
            <a:r>
              <a:rPr lang="en-US" sz="2600" dirty="0" smtClean="0"/>
              <a:t>cm</a:t>
            </a:r>
            <a:r>
              <a:rPr lang="el-GR" sz="2600" dirty="0" smtClean="0"/>
              <a:t>  να εγγράψετε ισόπλευρο τρίγωνο και να υπολογίσετε την περίμετρο και το εμβαδόν  του.   (Μαθημ. Β’ Γυμνασίου)</a:t>
            </a:r>
          </a:p>
          <a:p>
            <a:pPr>
              <a:spcBef>
                <a:spcPts val="0"/>
              </a:spcBef>
            </a:pPr>
            <a:endParaRPr lang="el-GR" sz="2400" dirty="0"/>
          </a:p>
        </p:txBody>
      </p:sp>
      <p:sp>
        <p:nvSpPr>
          <p:cNvPr id="7" name="6 - TextBox"/>
          <p:cNvSpPr txBox="1"/>
          <p:nvPr/>
        </p:nvSpPr>
        <p:spPr>
          <a:xfrm>
            <a:off x="179512" y="188640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/>
              <a:t>Η γλώσσα των μαθηματικών</a:t>
            </a:r>
            <a:endParaRPr lang="el-GR" sz="2000" b="1" dirty="0"/>
          </a:p>
        </p:txBody>
      </p:sp>
      <p:pic>
        <p:nvPicPr>
          <p:cNvPr id="7174" name="Picture 6" descr="http://thumbs.dreamstime.com/t/%CE%B1%CE%BD%CE%BF%CE%B9%CE%BA%CF%84%CF%8C-%CE%B5%CE%B3%CF%87%CE%B5%CE%B9%CF%81%CE%AF-%CE%B9%CE%BF-%CE%BC%CE%B5-%CF%84%CE%B1-%CE%B3%CE%B5%CF%89%CE%BC%CE%B5%CF%84%CF%81%CE%B9%CE%BA%CE%AC-%CE%BA%CE%B9%CE%BD%CE%BF%CF%8D%CE%BC%CE%B5%CE%BD%CE%B1-%CF%83%CF%87%CE%AD-%CE%B9%CE%B1-%CE%BC%CE%BF%CF%81%CF%86%CF%8E%CE%BD-521407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797152"/>
            <a:ext cx="2232248" cy="15803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2555776" y="764704"/>
            <a:ext cx="5544616" cy="864096"/>
          </a:xfrm>
        </p:spPr>
        <p:txBody>
          <a:bodyPr>
            <a:normAutofit/>
          </a:bodyPr>
          <a:lstStyle/>
          <a:p>
            <a:r>
              <a:rPr lang="el-GR" sz="3600" b="1" dirty="0" smtClean="0"/>
              <a:t>Μαθηματικά  σύμβολα </a:t>
            </a:r>
            <a:r>
              <a:rPr lang="en-US" sz="2200" dirty="0" smtClean="0"/>
              <a:t> </a:t>
            </a:r>
            <a:endParaRPr lang="el-GR" sz="2200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611560" y="1844824"/>
            <a:ext cx="8352928" cy="4392488"/>
          </a:xfrm>
        </p:spPr>
        <p:txBody>
          <a:bodyPr>
            <a:normAutofit lnSpcReduction="10000"/>
          </a:bodyPr>
          <a:lstStyle/>
          <a:p>
            <a:pPr algn="l">
              <a:spcBef>
                <a:spcPts val="0"/>
              </a:spcBef>
            </a:pPr>
            <a:r>
              <a:rPr lang="en-US" sz="2400" b="1" dirty="0" smtClean="0">
                <a:solidFill>
                  <a:srgbClr val="00B0F0"/>
                </a:solidFill>
              </a:rPr>
              <a:t>                                 </a:t>
            </a:r>
            <a:r>
              <a:rPr lang="el-GR" sz="2400" b="1" dirty="0" smtClean="0">
                <a:solidFill>
                  <a:srgbClr val="00B0F0"/>
                </a:solidFill>
              </a:rPr>
              <a:t>το ψηφίο </a:t>
            </a:r>
            <a:r>
              <a:rPr lang="en-US" sz="2400" b="1" dirty="0" smtClean="0">
                <a:solidFill>
                  <a:srgbClr val="00B0F0"/>
                </a:solidFill>
              </a:rPr>
              <a:t>“</a:t>
            </a:r>
            <a:r>
              <a:rPr lang="el-GR" sz="2400" b="1" dirty="0" smtClean="0">
                <a:solidFill>
                  <a:srgbClr val="00B0F0"/>
                </a:solidFill>
              </a:rPr>
              <a:t>5</a:t>
            </a:r>
            <a:r>
              <a:rPr lang="en-US" sz="2400" b="1" dirty="0" smtClean="0">
                <a:solidFill>
                  <a:srgbClr val="00B0F0"/>
                </a:solidFill>
              </a:rPr>
              <a:t>”</a:t>
            </a:r>
            <a:r>
              <a:rPr lang="el-GR" sz="2400" b="1" dirty="0" smtClean="0">
                <a:solidFill>
                  <a:srgbClr val="00B0F0"/>
                </a:solidFill>
              </a:rPr>
              <a:t>    </a:t>
            </a:r>
            <a:r>
              <a:rPr lang="el-GR" sz="2400" dirty="0" smtClean="0"/>
              <a:t>φανερώνει πολύ διαφορετικά </a:t>
            </a:r>
            <a:endParaRPr lang="en-US" sz="2400" dirty="0" smtClean="0"/>
          </a:p>
          <a:p>
            <a:pPr algn="l">
              <a:spcBef>
                <a:spcPts val="0"/>
              </a:spcBef>
            </a:pPr>
            <a:r>
              <a:rPr lang="el-GR" sz="2400" dirty="0" smtClean="0"/>
              <a:t>                                                              πράγματα ανάλογα με τη </a:t>
            </a:r>
            <a:endParaRPr lang="en-US" sz="2400" dirty="0" smtClean="0"/>
          </a:p>
          <a:p>
            <a:pPr algn="l">
              <a:spcBef>
                <a:spcPts val="0"/>
              </a:spcBef>
            </a:pPr>
            <a:r>
              <a:rPr lang="el-GR" sz="2400" dirty="0" smtClean="0"/>
              <a:t>                                                              θέση</a:t>
            </a:r>
            <a:r>
              <a:rPr lang="en-US" sz="2400" dirty="0" smtClean="0"/>
              <a:t> </a:t>
            </a:r>
            <a:r>
              <a:rPr lang="el-GR" sz="2400" dirty="0" smtClean="0"/>
              <a:t> 45,  514,  5/7, 10⁵, </a:t>
            </a:r>
            <a:r>
              <a:rPr lang="el-GR" sz="2400" dirty="0" err="1" smtClean="0"/>
              <a:t>⁵√</a:t>
            </a:r>
            <a:r>
              <a:rPr lang="el-GR" sz="2400" b="1" dirty="0" err="1" smtClean="0"/>
              <a:t>Χ</a:t>
            </a:r>
            <a:endParaRPr lang="el-GR" sz="2400" b="1" dirty="0" smtClean="0"/>
          </a:p>
          <a:p>
            <a:pPr algn="l">
              <a:spcBef>
                <a:spcPts val="0"/>
              </a:spcBef>
            </a:pPr>
            <a:endParaRPr lang="el-GR" sz="2400" b="1" dirty="0" smtClean="0"/>
          </a:p>
          <a:p>
            <a:pPr algn="l">
              <a:spcBef>
                <a:spcPts val="0"/>
              </a:spcBef>
            </a:pPr>
            <a:r>
              <a:rPr lang="el-GR" sz="2400" b="1" dirty="0" smtClean="0">
                <a:solidFill>
                  <a:srgbClr val="00B0F0"/>
                </a:solidFill>
              </a:rPr>
              <a:t>3Χ + 2 &gt;25          </a:t>
            </a:r>
            <a:r>
              <a:rPr lang="el-GR" sz="2400" dirty="0" smtClean="0"/>
              <a:t>το τριπλάσιο  ενός αριθμού αυξημένο κατά 2</a:t>
            </a:r>
          </a:p>
          <a:p>
            <a:pPr algn="l">
              <a:spcBef>
                <a:spcPts val="0"/>
              </a:spcBef>
            </a:pPr>
            <a:r>
              <a:rPr lang="el-GR" sz="2400" dirty="0" smtClean="0"/>
              <a:t>                             είναι  μεγαλύτερο του 25 </a:t>
            </a:r>
          </a:p>
          <a:p>
            <a:pPr algn="l">
              <a:spcBef>
                <a:spcPts val="0"/>
              </a:spcBef>
            </a:pPr>
            <a:endParaRPr lang="el-GR" sz="2400" b="1" dirty="0" smtClean="0"/>
          </a:p>
          <a:p>
            <a:pPr algn="l">
              <a:spcBef>
                <a:spcPts val="0"/>
              </a:spcBef>
            </a:pPr>
            <a:r>
              <a:rPr lang="el-GR" sz="2400" b="1" dirty="0" smtClean="0">
                <a:solidFill>
                  <a:srgbClr val="00B0F0"/>
                </a:solidFill>
              </a:rPr>
              <a:t>(α - β)³ = α³ - 3α²β + 3αβ² - β³</a:t>
            </a:r>
          </a:p>
          <a:p>
            <a:pPr>
              <a:spcBef>
                <a:spcPts val="0"/>
              </a:spcBef>
            </a:pPr>
            <a:endParaRPr lang="el-GR" sz="2400" dirty="0" smtClean="0"/>
          </a:p>
          <a:p>
            <a:pPr algn="l">
              <a:spcBef>
                <a:spcPts val="0"/>
              </a:spcBef>
            </a:pPr>
            <a:r>
              <a:rPr lang="el-GR" sz="2400" b="1" dirty="0" smtClean="0">
                <a:solidFill>
                  <a:srgbClr val="00B0F0"/>
                </a:solidFill>
              </a:rPr>
              <a:t>Πυθαγόρειο Θεώρημα                       α (β + γ) = α β  +  α γ </a:t>
            </a:r>
          </a:p>
          <a:p>
            <a:pPr algn="l">
              <a:spcBef>
                <a:spcPts val="0"/>
              </a:spcBef>
            </a:pPr>
            <a:endParaRPr lang="el-GR" sz="2400" b="1" dirty="0" smtClean="0">
              <a:solidFill>
                <a:srgbClr val="FFFF00"/>
              </a:solidFill>
            </a:endParaRPr>
          </a:p>
          <a:p>
            <a:pPr algn="l">
              <a:spcBef>
                <a:spcPts val="0"/>
              </a:spcBef>
            </a:pPr>
            <a:r>
              <a:rPr lang="el-GR" sz="2400" b="1" dirty="0" smtClean="0">
                <a:solidFill>
                  <a:srgbClr val="00B0F0"/>
                </a:solidFill>
              </a:rPr>
              <a:t>απαγωγή σε άτοπο                             Τριγωνομετρικός Πίνακας</a:t>
            </a:r>
            <a:endParaRPr lang="el-GR" sz="2400" b="1" dirty="0">
              <a:solidFill>
                <a:srgbClr val="00B0F0"/>
              </a:solidFill>
            </a:endParaRPr>
          </a:p>
        </p:txBody>
      </p:sp>
      <p:sp>
        <p:nvSpPr>
          <p:cNvPr id="7" name="6 - TextBox"/>
          <p:cNvSpPr txBox="1"/>
          <p:nvPr/>
        </p:nvSpPr>
        <p:spPr>
          <a:xfrm>
            <a:off x="323528" y="188640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 smtClean="0"/>
              <a:t>Η γλώσσα  των μαθηματικών</a:t>
            </a:r>
            <a:endParaRPr lang="el-GR" sz="2000" b="1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pic>
        <p:nvPicPr>
          <p:cNvPr id="6146" name="Picture 2" descr="http://www.nadbiskupija-split.com/katehetski2/wp-content/uploads/2015/08/ucenik_test_ilustraci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2032908" cy="17281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463</Words>
  <Application>Microsoft Office PowerPoint</Application>
  <PresentationFormat>Προβολή στην οθόνη (4:3)</PresentationFormat>
  <Paragraphs>124</Paragraphs>
  <Slides>13</Slides>
  <Notes>1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13</vt:i4>
      </vt:variant>
    </vt:vector>
  </HeadingPairs>
  <TitlesOfParts>
    <vt:vector size="14" baseType="lpstr">
      <vt:lpstr>Θέμα του Office</vt:lpstr>
      <vt:lpstr>“Προσεγγίζοντας”…μαθητές  με μαθησιακές δυσκολίες στα  Μαθηματικά</vt:lpstr>
      <vt:lpstr>Όταν δεν υπάρχουν δυσκολίες</vt:lpstr>
      <vt:lpstr>Περιγράφοντας   δυσκολίες</vt:lpstr>
      <vt:lpstr>Ειδικές μαθησιακές δυσκολίες</vt:lpstr>
      <vt:lpstr>Περιγράφοντας   δυσκολίες</vt:lpstr>
      <vt:lpstr>Η γλώσσα  των Μαθηματικών</vt:lpstr>
      <vt:lpstr>Μαθηματικό  λεξιλόγιο</vt:lpstr>
      <vt:lpstr>Μαθηματικό  κείμενο</vt:lpstr>
      <vt:lpstr>Μαθηματικά  σύμβολα  </vt:lpstr>
      <vt:lpstr>Διαφάνεια 10</vt:lpstr>
      <vt:lpstr>Διαφάνεια 11</vt:lpstr>
      <vt:lpstr>Διαφάνεια 12</vt:lpstr>
      <vt:lpstr>Διαφάνεια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Προσεγγίζοντας μαθητές  με μαθησιακές δυσκολίες  στα Μαθηματικά</dc:title>
  <dc:creator>Στέλλα</dc:creator>
  <cp:lastModifiedBy>User</cp:lastModifiedBy>
  <cp:revision>135</cp:revision>
  <dcterms:created xsi:type="dcterms:W3CDTF">2015-12-06T20:18:50Z</dcterms:created>
  <dcterms:modified xsi:type="dcterms:W3CDTF">2015-12-16T10:32:20Z</dcterms:modified>
</cp:coreProperties>
</file>